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291" r:id="rId10"/>
    <p:sldId id="292" r:id="rId11"/>
    <p:sldId id="305" r:id="rId12"/>
    <p:sldId id="306" r:id="rId13"/>
    <p:sldId id="294" r:id="rId14"/>
    <p:sldId id="295" r:id="rId15"/>
    <p:sldId id="30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41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43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53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868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13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1563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612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240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9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08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01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98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674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68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115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14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86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ABDA541-99B0-49F7-8105-61A108F5465E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780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CA12D-4C73-4840-B37B-C44861DBB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452022"/>
            <a:ext cx="7766936" cy="1174470"/>
          </a:xfrm>
        </p:spPr>
        <p:txBody>
          <a:bodyPr>
            <a:normAutofit fontScale="90000"/>
          </a:bodyPr>
          <a:lstStyle/>
          <a:p>
            <a:r>
              <a:rPr lang="en-IN" sz="2400" b="1" u="sng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  <a:cs typeface="Open Sans" panose="020B0606030504020204" pitchFamily="34" charset="0"/>
              </a:rPr>
              <a:t>Estimate The Presence of Impurities in Iron Ore Using IBM Watson Machine Learning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B6D84-4239-4ED2-AA4F-A7F291AC4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715657"/>
            <a:ext cx="7766936" cy="2196871"/>
          </a:xfrm>
        </p:spPr>
        <p:txBody>
          <a:bodyPr>
            <a:normAutofit/>
          </a:bodyPr>
          <a:lstStyle/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AE7C-8840-4FE0-AB17-81D34658746D}"/>
              </a:ext>
            </a:extLst>
          </p:cNvPr>
          <p:cNvSpPr txBox="1"/>
          <p:nvPr/>
        </p:nvSpPr>
        <p:spPr>
          <a:xfrm>
            <a:off x="2713892" y="1990020"/>
            <a:ext cx="6115538" cy="183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endParaRPr lang="en-IN" b="1" dirty="0">
              <a:solidFill>
                <a:srgbClr val="000000"/>
              </a:solidFill>
              <a:latin typeface="Algerian" panose="04020705040A02060702" pitchFamily="82" charset="0"/>
              <a:ea typeface="Calibri" panose="020F050202020403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b="1" dirty="0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Aaditya </a:t>
            </a:r>
            <a:r>
              <a:rPr lang="en-IN" b="1" dirty="0" err="1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gangavarapu</a:t>
            </a:r>
            <a:endParaRPr lang="en-IN" b="1" dirty="0">
              <a:solidFill>
                <a:srgbClr val="000000"/>
              </a:solidFill>
              <a:latin typeface="Algerian" panose="04020705040A02060702" pitchFamily="82" charset="0"/>
              <a:ea typeface="Calibri" panose="020F050202020403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sz="4000" b="1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    GITAM UNIVERSITY</a:t>
            </a:r>
            <a:endParaRPr lang="en-IN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0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053525" y="3758140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Dumping the model 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Saving it as PKL file to access it in Flask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03BA7-BB49-4327-B167-D574C7F1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59" y="1770772"/>
            <a:ext cx="9667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38A4C1DE-C52E-45B5-B900-5777A8F2A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6C7FA2-6DB2-4C8C-864A-3FA36AA9F82A}"/>
              </a:ext>
            </a:extLst>
          </p:cNvPr>
          <p:cNvSpPr txBox="1">
            <a:spLocks/>
          </p:cNvSpPr>
          <p:nvPr/>
        </p:nvSpPr>
        <p:spPr>
          <a:xfrm>
            <a:off x="1608960" y="503174"/>
            <a:ext cx="8596668" cy="7486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UI</a:t>
            </a:r>
            <a:endParaRPr lang="en-IN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98FCFE0-59C5-43A7-A485-556E8B0039EB}"/>
              </a:ext>
            </a:extLst>
          </p:cNvPr>
          <p:cNvSpPr txBox="1">
            <a:spLocks/>
          </p:cNvSpPr>
          <p:nvPr/>
        </p:nvSpPr>
        <p:spPr>
          <a:xfrm>
            <a:off x="4995041" y="5659200"/>
            <a:ext cx="4184034" cy="100873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HTML FILE 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A66DB-4C2D-43A1-8DDB-16298A483857}"/>
              </a:ext>
            </a:extLst>
          </p:cNvPr>
          <p:cNvSpPr txBox="1">
            <a:spLocks/>
          </p:cNvSpPr>
          <p:nvPr/>
        </p:nvSpPr>
        <p:spPr>
          <a:xfrm>
            <a:off x="5560486" y="1488614"/>
            <a:ext cx="4184034" cy="92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43D2D-AA93-41A0-84DD-8105082A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13" y="1251856"/>
            <a:ext cx="7700097" cy="43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E00550B1-0AC7-43E4-86C1-705CCD262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790" y="58588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CD6A56-6E7A-4897-ABCB-07CD0B5767E0}"/>
              </a:ext>
            </a:extLst>
          </p:cNvPr>
          <p:cNvSpPr txBox="1">
            <a:spLocks/>
          </p:cNvSpPr>
          <p:nvPr/>
        </p:nvSpPr>
        <p:spPr>
          <a:xfrm>
            <a:off x="1452584" y="543959"/>
            <a:ext cx="8596668" cy="7490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UI</a:t>
            </a:r>
            <a:endParaRPr lang="en-IN" dirty="0"/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1664F7D8-49A8-45B5-A4B5-6C919F81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90" y="1440679"/>
            <a:ext cx="4183062" cy="36660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6DC990-DFCF-4913-BFDD-E8282723E746}"/>
              </a:ext>
            </a:extLst>
          </p:cNvPr>
          <p:cNvSpPr txBox="1">
            <a:spLocks/>
          </p:cNvSpPr>
          <p:nvPr/>
        </p:nvSpPr>
        <p:spPr>
          <a:xfrm>
            <a:off x="982068" y="5387481"/>
            <a:ext cx="4496784" cy="92656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Creating a Flask Application and  Accessing the Machine Learning Model</a:t>
            </a:r>
            <a:endParaRPr lang="en-IN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D48FEBD-F12C-409C-8B60-9899E22AFA38}"/>
              </a:ext>
            </a:extLst>
          </p:cNvPr>
          <p:cNvSpPr txBox="1">
            <a:spLocks/>
          </p:cNvSpPr>
          <p:nvPr/>
        </p:nvSpPr>
        <p:spPr>
          <a:xfrm>
            <a:off x="5865218" y="1740908"/>
            <a:ext cx="4184034" cy="92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8F2B6FF-00F1-4ABE-805C-AEC9F6BE5851}"/>
              </a:ext>
            </a:extLst>
          </p:cNvPr>
          <p:cNvSpPr txBox="1">
            <a:spLocks/>
          </p:cNvSpPr>
          <p:nvPr/>
        </p:nvSpPr>
        <p:spPr>
          <a:xfrm>
            <a:off x="6596921" y="5467189"/>
            <a:ext cx="4184034" cy="92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Running the Flask Application (Deployment)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0B8E8-0A03-49EC-BA50-07F68CF2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1" y="1425079"/>
            <a:ext cx="4299289" cy="36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44735" y="5715559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Output UI and Percentages of the inputs.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F372C-00B8-412A-B6C6-30292EA5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0" y="661709"/>
            <a:ext cx="10607300" cy="49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13473" y="5785358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Predicting The Quality.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DE08E-3990-4C06-9BE6-B8D1C1CB6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1" y="715402"/>
            <a:ext cx="10605477" cy="49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stomer loyalty – How to say thank you the right way - Reed Public  Relations">
            <a:extLst>
              <a:ext uri="{FF2B5EF4-FFF2-40B4-BE49-F238E27FC236}">
                <a16:creationId xmlns:a16="http://schemas.microsoft.com/office/drawing/2014/main" id="{8D3CE376-1E67-48FC-84C8-323B5DB9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7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71F16A-7605-4D69-86B3-27705199FE36}"/>
              </a:ext>
            </a:extLst>
          </p:cNvPr>
          <p:cNvSpPr txBox="1"/>
          <p:nvPr/>
        </p:nvSpPr>
        <p:spPr>
          <a:xfrm>
            <a:off x="945661" y="2066621"/>
            <a:ext cx="10660185" cy="3580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Iron ores are rocks and minerals from which metallic iron can be economically extracted. Iron is usually found in the form of Magnetite, Hematite, Goethite, Limonite, or Siderite. 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Usually, Magnetite Iron ore concentrate contains an impurity of 3–7% of silica. Estimation of silica involves a lot of chemical analysis which is time-consuming and involves high operational cost. In order to cut down the operational cost and also to help engineers by predicting at a faster rate, we make use of  Machine Learning (ML).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So the main goal of this project is to build a Machine Learning model to predict the impurities present in an Iron ore.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82994-1042-4344-B094-0980E53D4B03}"/>
              </a:ext>
            </a:extLst>
          </p:cNvPr>
          <p:cNvSpPr txBox="1"/>
          <p:nvPr/>
        </p:nvSpPr>
        <p:spPr>
          <a:xfrm>
            <a:off x="3784601" y="856776"/>
            <a:ext cx="6115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84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F054B514-6500-4537-9CE6-8CFB0EA7D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17" y="1868711"/>
            <a:ext cx="7533291" cy="4249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C7464-579F-476D-8EDE-150E64FA3981}"/>
              </a:ext>
            </a:extLst>
          </p:cNvPr>
          <p:cNvSpPr txBox="1"/>
          <p:nvPr/>
        </p:nvSpPr>
        <p:spPr>
          <a:xfrm>
            <a:off x="3849532" y="739747"/>
            <a:ext cx="6115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ARCHITECTURE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04340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67A7-86ED-4CC4-BCDB-55BF0624ACB2}"/>
              </a:ext>
            </a:extLst>
          </p:cNvPr>
          <p:cNvSpPr txBox="1">
            <a:spLocks/>
          </p:cNvSpPr>
          <p:nvPr/>
        </p:nvSpPr>
        <p:spPr>
          <a:xfrm>
            <a:off x="754046" y="500588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4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Project Flow</a:t>
            </a:r>
            <a:endParaRPr lang="en-IN" sz="4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4ACE582-011C-48EC-A066-3A1479EBCB19}"/>
              </a:ext>
            </a:extLst>
          </p:cNvPr>
          <p:cNvSpPr txBox="1">
            <a:spLocks/>
          </p:cNvSpPr>
          <p:nvPr/>
        </p:nvSpPr>
        <p:spPr>
          <a:xfrm>
            <a:off x="522342" y="1400474"/>
            <a:ext cx="4684779" cy="521795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/>
              <a:t>Machine Learning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Data Collection.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Collect the dataset or Create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Data Preprocessing.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Import the Libraries and  the dataset.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Checking for Null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Data Visualization.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Handling Missing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Label encoding And One Hot Encoding.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Feature Scaling.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Splitting Data into Train and Test.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Model Building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Training and testing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Evaluation of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Application Building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Create an HTML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Build a Python Code</a:t>
            </a:r>
          </a:p>
          <a:p>
            <a:pPr lvl="1"/>
            <a:endParaRPr lang="en-IN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70A432B9-85D1-486F-8FBE-5FD4996FFD7C}"/>
              </a:ext>
            </a:extLst>
          </p:cNvPr>
          <p:cNvSpPr txBox="1">
            <a:spLocks/>
          </p:cNvSpPr>
          <p:nvPr/>
        </p:nvSpPr>
        <p:spPr>
          <a:xfrm>
            <a:off x="5629001" y="1344179"/>
            <a:ext cx="4184034" cy="388077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75C"/>
                </a:solidFill>
                <a:latin typeface="Montserrat"/>
              </a:rPr>
              <a:t>The user interacts with the UI (User Interface) to enter the data</a:t>
            </a:r>
            <a:endParaRPr lang="en-US" sz="1600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75C"/>
                </a:solidFill>
                <a:latin typeface="Montserrat"/>
              </a:rPr>
              <a:t>Entered data is analyzed by the model which is integrated</a:t>
            </a:r>
            <a:endParaRPr lang="en-US" sz="1600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75C"/>
                </a:solidFill>
                <a:latin typeface="Montserrat"/>
              </a:rPr>
              <a:t>Once the model analyses the input, the prediction is showcased on the UI</a:t>
            </a:r>
            <a:endParaRPr lang="en-US" sz="1600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69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DB8FED24-7B04-41E9-9049-D06E39505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7D6DB268-2C28-4FF7-AD02-A289EDAB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4" y="1289911"/>
            <a:ext cx="5837545" cy="116975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D32EB06-4CFB-402C-BB6B-872B52E31CFE}"/>
              </a:ext>
            </a:extLst>
          </p:cNvPr>
          <p:cNvSpPr txBox="1">
            <a:spLocks/>
          </p:cNvSpPr>
          <p:nvPr/>
        </p:nvSpPr>
        <p:spPr>
          <a:xfrm>
            <a:off x="7270241" y="1433816"/>
            <a:ext cx="3854528" cy="66722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Importing Libraries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1CCE3-E6D9-4BF2-8372-4CB5FBD3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32" y="2726974"/>
            <a:ext cx="6154184" cy="352057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DD4B914-7E5E-4410-B9EE-642908FD66AA}"/>
              </a:ext>
            </a:extLst>
          </p:cNvPr>
          <p:cNvSpPr txBox="1">
            <a:spLocks/>
          </p:cNvSpPr>
          <p:nvPr/>
        </p:nvSpPr>
        <p:spPr>
          <a:xfrm>
            <a:off x="430567" y="4130173"/>
            <a:ext cx="3659078" cy="10364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  </a:t>
            </a:r>
            <a:r>
              <a:rPr lang="en-US" sz="2400" dirty="0"/>
              <a:t>Reading the dataset and Viewing the fields.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7DA4A8-ECCD-4BE2-BF1D-E1727AE8FFED}"/>
              </a:ext>
            </a:extLst>
          </p:cNvPr>
          <p:cNvSpPr txBox="1">
            <a:spLocks/>
          </p:cNvSpPr>
          <p:nvPr/>
        </p:nvSpPr>
        <p:spPr>
          <a:xfrm>
            <a:off x="1488692" y="672979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31F524-0C9F-4EDB-B09F-0DBCA6F5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0" y="744417"/>
            <a:ext cx="6387895" cy="5369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B1C97-EBA3-4F52-8B67-1C9D5E3276B0}"/>
              </a:ext>
            </a:extLst>
          </p:cNvPr>
          <p:cNvSpPr txBox="1"/>
          <p:nvPr/>
        </p:nvSpPr>
        <p:spPr>
          <a:xfrm>
            <a:off x="7661031" y="1951112"/>
            <a:ext cx="39682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Information about the </a:t>
            </a:r>
          </a:p>
          <a:p>
            <a:r>
              <a:rPr lang="en-US" sz="2800" dirty="0"/>
              <a:t>    columns in the dataset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4452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386F9-BD3F-4FB2-91BB-B5235691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615" y="695570"/>
            <a:ext cx="6507711" cy="5450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B282E-EACF-4BF6-AFC9-8C32D567460B}"/>
              </a:ext>
            </a:extLst>
          </p:cNvPr>
          <p:cNvSpPr txBox="1"/>
          <p:nvPr/>
        </p:nvSpPr>
        <p:spPr>
          <a:xfrm>
            <a:off x="1047260" y="2466922"/>
            <a:ext cx="3780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Histogram Visualization of Columns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7461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77F2C-371F-4C2C-BA3D-5C511A47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38" y="724877"/>
            <a:ext cx="7515895" cy="5408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E99A0-50CA-4D41-A790-AA6CC643A30C}"/>
              </a:ext>
            </a:extLst>
          </p:cNvPr>
          <p:cNvSpPr txBox="1"/>
          <p:nvPr/>
        </p:nvSpPr>
        <p:spPr>
          <a:xfrm>
            <a:off x="461107" y="2386596"/>
            <a:ext cx="3702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400" dirty="0" err="1"/>
              <a:t>HeatMap</a:t>
            </a:r>
            <a:r>
              <a:rPr lang="en-US" sz="2400" dirty="0"/>
              <a:t> Visualization of Columns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6440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2691134" y="4563123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Training and Splitting Data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Applying Ensembled modelling and Predicting the accuracy of the Model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53A40-9DF7-4694-A2CD-F89CCAB2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5" y="819798"/>
            <a:ext cx="96393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081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1266</TotalTime>
  <Words>358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Calibri</vt:lpstr>
      <vt:lpstr>Century Gothic</vt:lpstr>
      <vt:lpstr>Montserrat</vt:lpstr>
      <vt:lpstr>Open Sans</vt:lpstr>
      <vt:lpstr>Times New Roman</vt:lpstr>
      <vt:lpstr>Wingdings 3</vt:lpstr>
      <vt:lpstr>Slice</vt:lpstr>
      <vt:lpstr>Estimate The Presence of Impurities in Iron Ore Using IBM Watson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Analyze SMS Messages With Watson Knowledge Studio</dc:title>
  <dc:creator>18481A0537</dc:creator>
  <cp:lastModifiedBy>Aaditya Gangavarapu</cp:lastModifiedBy>
  <cp:revision>34</cp:revision>
  <dcterms:created xsi:type="dcterms:W3CDTF">2021-07-16T06:58:02Z</dcterms:created>
  <dcterms:modified xsi:type="dcterms:W3CDTF">2021-08-05T14:27:41Z</dcterms:modified>
</cp:coreProperties>
</file>